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4" r:id="rId11"/>
    <p:sldId id="268" r:id="rId12"/>
    <p:sldId id="269" r:id="rId13"/>
    <p:sldId id="271" r:id="rId14"/>
    <p:sldId id="273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golian Baiti" panose="03000500000000000000" pitchFamily="66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layfair Display Bold" panose="00000800000000000000" pitchFamily="2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3B8"/>
    <a:srgbClr val="000000"/>
    <a:srgbClr val="F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11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D1B6C58-42D9-4B50-9A9A-29B1504D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BEE7E56-FF04-448E-BDD1-84760DF34B0C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1178FA8-9A6D-44C3-9628-F15FB6DF7F9A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Hina Zain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0351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568E20A-06F6-41A6-89AF-63020B861045}"/>
              </a:ext>
            </a:extLst>
          </p:cNvPr>
          <p:cNvSpPr/>
          <p:nvPr/>
        </p:nvSpPr>
        <p:spPr>
          <a:xfrm>
            <a:off x="793790" y="720923"/>
            <a:ext cx="527816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Tips to Avoid Phishing</a:t>
            </a:r>
            <a:endParaRPr lang="en-US" sz="4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4A94EF3-70BC-42C4-92DC-A5329FC7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7126"/>
            <a:ext cx="612338" cy="61233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E62035C-CC34-43C7-AF2D-319CE6A62DB9}"/>
              </a:ext>
            </a:extLst>
          </p:cNvPr>
          <p:cNvSpPr/>
          <p:nvPr/>
        </p:nvSpPr>
        <p:spPr>
          <a:xfrm>
            <a:off x="793790" y="26346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Verify Links</a:t>
            </a:r>
            <a:endParaRPr lang="en-US" sz="2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FB42F2E-52EF-47D0-9FD6-40DBEB21FEBB}"/>
              </a:ext>
            </a:extLst>
          </p:cNvPr>
          <p:cNvSpPr/>
          <p:nvPr/>
        </p:nvSpPr>
        <p:spPr>
          <a:xfrm>
            <a:off x="793790" y="3075861"/>
            <a:ext cx="417742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Never click on suspicious links or download attachments from unknown senders. Hover over links to preview the URL before clicking.</a:t>
            </a:r>
            <a:endParaRPr lang="en-US" sz="16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90016A87-8EDA-4542-A92C-7272D1C9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68" y="1767126"/>
            <a:ext cx="612338" cy="61233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0207158-CE35-4355-B075-8765DB3983D3}"/>
              </a:ext>
            </a:extLst>
          </p:cNvPr>
          <p:cNvSpPr/>
          <p:nvPr/>
        </p:nvSpPr>
        <p:spPr>
          <a:xfrm>
            <a:off x="5226368" y="26346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Check Sender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D4BE1ED-2C98-4424-9E2A-8EA8EC87C772}"/>
              </a:ext>
            </a:extLst>
          </p:cNvPr>
          <p:cNvSpPr/>
          <p:nvPr/>
        </p:nvSpPr>
        <p:spPr>
          <a:xfrm>
            <a:off x="5226368" y="3075861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Always examine the sender's full email address, not just the display name. Look for any inconsistencies or misspellings.</a:t>
            </a:r>
            <a:endParaRPr lang="en-US" sz="16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CF5E22D-F19A-4758-937E-76AC385F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064" y="1767126"/>
            <a:ext cx="612338" cy="612338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B9F6442A-7DAE-4ECC-8308-6DD02B2C71BF}"/>
              </a:ext>
            </a:extLst>
          </p:cNvPr>
          <p:cNvSpPr/>
          <p:nvPr/>
        </p:nvSpPr>
        <p:spPr>
          <a:xfrm>
            <a:off x="9659064" y="26346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Direct Contact</a:t>
            </a:r>
            <a:endParaRPr lang="en-US" sz="20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87B8997-DCF2-40A9-935F-85624130C92F}"/>
              </a:ext>
            </a:extLst>
          </p:cNvPr>
          <p:cNvSpPr/>
          <p:nvPr/>
        </p:nvSpPr>
        <p:spPr>
          <a:xfrm>
            <a:off x="9659064" y="3075861"/>
            <a:ext cx="417742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in doubt, contact the company directly using official contact information (not from the suspicious email) to verify the message's authenticity.</a:t>
            </a:r>
            <a:endParaRPr lang="en-US" sz="16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8A24B2C-2969-45AF-871C-EEE7B34A6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2993"/>
            <a:ext cx="612338" cy="612338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FABD78AD-9E1A-4613-8714-782A0D695B28}"/>
              </a:ext>
            </a:extLst>
          </p:cNvPr>
          <p:cNvSpPr/>
          <p:nvPr/>
        </p:nvSpPr>
        <p:spPr>
          <a:xfrm>
            <a:off x="793790" y="57604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Enable 2FA</a:t>
            </a:r>
            <a:endParaRPr lang="en-US" sz="20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07FF6284-7FCB-4AF7-ADDA-53C36818708C}"/>
              </a:ext>
            </a:extLst>
          </p:cNvPr>
          <p:cNvSpPr/>
          <p:nvPr/>
        </p:nvSpPr>
        <p:spPr>
          <a:xfrm>
            <a:off x="793790" y="6201728"/>
            <a:ext cx="417742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two-factor authentication (2FA) wherever possible. This adds an extra layer of security, even if your password is compromised.</a:t>
            </a:r>
            <a:endParaRPr lang="en-US" sz="16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A9E47769-4CAD-40E3-B76B-3F959FC1F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368" y="4892993"/>
            <a:ext cx="612338" cy="612338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40E4FFF7-32AC-468A-93CC-43F6CC5469A3}"/>
              </a:ext>
            </a:extLst>
          </p:cNvPr>
          <p:cNvSpPr/>
          <p:nvPr/>
        </p:nvSpPr>
        <p:spPr>
          <a:xfrm>
            <a:off x="5226368" y="576048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Update Software</a:t>
            </a:r>
            <a:endParaRPr lang="en-US" sz="20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B9D49B92-0BB5-4047-BA50-0CB3466F75C0}"/>
              </a:ext>
            </a:extLst>
          </p:cNvPr>
          <p:cNvSpPr/>
          <p:nvPr/>
        </p:nvSpPr>
        <p:spPr>
          <a:xfrm>
            <a:off x="5226368" y="6201728"/>
            <a:ext cx="4177546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your operating system, web browser, and antivirus software updated. Regular updates often include patches for known vulnerabilities.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017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25FE230-3289-4396-B6E6-FCCD78DDD6A0}"/>
              </a:ext>
            </a:extLst>
          </p:cNvPr>
          <p:cNvSpPr/>
          <p:nvPr/>
        </p:nvSpPr>
        <p:spPr>
          <a:xfrm>
            <a:off x="753427" y="591979"/>
            <a:ext cx="807089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Understanding Social Engineering</a:t>
            </a:r>
            <a:endParaRPr lang="en-US" sz="40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392B7D5-E4B1-4DE2-AAA7-19E782D0C87F}"/>
              </a:ext>
            </a:extLst>
          </p:cNvPr>
          <p:cNvSpPr/>
          <p:nvPr/>
        </p:nvSpPr>
        <p:spPr>
          <a:xfrm>
            <a:off x="753427" y="1639967"/>
            <a:ext cx="13123545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engineering is the psychological manipulation of people into performing actions or divulging confidential information. It's a key component of many phishing attacks.</a:t>
            </a:r>
            <a:endParaRPr lang="en-US" sz="16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A72DA1F8-BA1C-423F-9EE4-C1B028009F91}"/>
              </a:ext>
            </a:extLst>
          </p:cNvPr>
          <p:cNvSpPr/>
          <p:nvPr/>
        </p:nvSpPr>
        <p:spPr>
          <a:xfrm>
            <a:off x="753427" y="2754392"/>
            <a:ext cx="7674531" cy="1960007"/>
          </a:xfrm>
          <a:prstGeom prst="roundRect">
            <a:avLst>
              <a:gd name="adj" fmla="val 5598"/>
            </a:avLst>
          </a:prstGeom>
          <a:noFill/>
          <a:ln w="22860">
            <a:solidFill>
              <a:srgbClr val="C6C6D2"/>
            </a:solidFill>
            <a:prstDash val="solid"/>
          </a:ln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52B5A5C-E09B-450D-BE07-129612E04BF8}"/>
              </a:ext>
            </a:extLst>
          </p:cNvPr>
          <p:cNvSpPr/>
          <p:nvPr/>
        </p:nvSpPr>
        <p:spPr>
          <a:xfrm>
            <a:off x="730568" y="2754392"/>
            <a:ext cx="91440" cy="1960007"/>
          </a:xfrm>
          <a:prstGeom prst="roundRect">
            <a:avLst>
              <a:gd name="adj" fmla="val 33547"/>
            </a:avLst>
          </a:prstGeom>
          <a:solidFill>
            <a:srgbClr val="101014"/>
          </a:solidFill>
          <a:ln/>
        </p:spPr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6EE5391-E327-48EB-B687-31662E4D7595}"/>
              </a:ext>
            </a:extLst>
          </p:cNvPr>
          <p:cNvSpPr/>
          <p:nvPr/>
        </p:nvSpPr>
        <p:spPr>
          <a:xfrm>
            <a:off x="1049298" y="2981682"/>
            <a:ext cx="300382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Deception Through Trust</a:t>
            </a:r>
            <a:endParaRPr lang="en-US" sz="20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6E2E7834-9823-43FC-83BB-3803EC833719}"/>
              </a:ext>
            </a:extLst>
          </p:cNvPr>
          <p:cNvSpPr/>
          <p:nvPr/>
        </p:nvSpPr>
        <p:spPr>
          <a:xfrm>
            <a:off x="1049298" y="3505557"/>
            <a:ext cx="715137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Attackers exploit human psychology, often pretending to be someone you trust (like IT support, a senior executive, or a vendor) to bypass security protocols.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5CB6A7F5-8804-427F-A683-2423555B62C9}"/>
              </a:ext>
            </a:extLst>
          </p:cNvPr>
          <p:cNvSpPr/>
          <p:nvPr/>
        </p:nvSpPr>
        <p:spPr>
          <a:xfrm>
            <a:off x="753427" y="4918829"/>
            <a:ext cx="7674531" cy="1960007"/>
          </a:xfrm>
          <a:prstGeom prst="roundRect">
            <a:avLst>
              <a:gd name="adj" fmla="val 5598"/>
            </a:avLst>
          </a:prstGeom>
          <a:noFill/>
          <a:ln w="22860">
            <a:solidFill>
              <a:srgbClr val="C6C6D2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A0F6A78-0701-417F-AAA7-6D7289D6F344}"/>
              </a:ext>
            </a:extLst>
          </p:cNvPr>
          <p:cNvSpPr/>
          <p:nvPr/>
        </p:nvSpPr>
        <p:spPr>
          <a:xfrm>
            <a:off x="730568" y="4918829"/>
            <a:ext cx="91440" cy="1960007"/>
          </a:xfrm>
          <a:prstGeom prst="roundRect">
            <a:avLst>
              <a:gd name="adj" fmla="val 33547"/>
            </a:avLst>
          </a:prstGeom>
          <a:solidFill>
            <a:srgbClr val="101014"/>
          </a:solidFill>
          <a:ln/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0CFE0AC-3DF7-40AA-9CC9-C2638C69C14F}"/>
              </a:ext>
            </a:extLst>
          </p:cNvPr>
          <p:cNvSpPr/>
          <p:nvPr/>
        </p:nvSpPr>
        <p:spPr>
          <a:xfrm>
            <a:off x="1049298" y="5146119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Password Example</a:t>
            </a:r>
            <a:endParaRPr lang="en-US" sz="20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A293F6C-13BE-4A79-B21C-54B05B6DFD8F}"/>
              </a:ext>
            </a:extLst>
          </p:cNvPr>
          <p:cNvSpPr/>
          <p:nvPr/>
        </p:nvSpPr>
        <p:spPr>
          <a:xfrm>
            <a:off x="1049298" y="5669994"/>
            <a:ext cx="7151370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common tactic: a hacker calls, claiming to be from IT support, stating there's a "critical system issue" and asks you to "verify" your password or remote access to your computer.</a:t>
            </a:r>
            <a:endParaRPr lang="en-US" sz="16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64DA1B74-A0D6-4A22-8C96-0C07562D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2754392"/>
            <a:ext cx="4950023" cy="49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9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183B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183B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1F990CD0-C6B4-4FC7-B75C-CC6D4488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BDB0D-E863-407B-B9D9-B7BFAD67A858}"/>
              </a:ext>
            </a:extLst>
          </p:cNvPr>
          <p:cNvSpPr/>
          <p:nvPr/>
        </p:nvSpPr>
        <p:spPr>
          <a:xfrm>
            <a:off x="6677025" y="2834640"/>
            <a:ext cx="7556421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Take Action Now!</a:t>
            </a:r>
            <a:endParaRPr lang="en-US" sz="61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9DBF996-48FC-4968-B608-4B8907FA4830}"/>
              </a:ext>
            </a:extLst>
          </p:cNvPr>
          <p:cNvSpPr/>
          <p:nvPr/>
        </p:nvSpPr>
        <p:spPr>
          <a:xfrm>
            <a:off x="6677025" y="41530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vigilance is our strongest defense.</a:t>
            </a:r>
            <a:endParaRPr lang="en-US" sz="1750" dirty="0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FF5B3456-810D-4106-8D61-5AD0B948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4771073"/>
            <a:ext cx="2574608" cy="62376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B41856-02AC-4790-810B-5850EB5F930A}"/>
              </a:ext>
            </a:extLst>
          </p:cNvPr>
          <p:cNvSpPr/>
          <p:nvPr/>
        </p:nvSpPr>
        <p:spPr>
          <a:xfrm>
            <a:off x="11607501" y="4679575"/>
            <a:ext cx="2667896" cy="8498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Share training with peers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439F-0E8C-490E-96E7-28F1B597E2D1}"/>
              </a:ext>
            </a:extLst>
          </p:cNvPr>
          <p:cNvSpPr/>
          <p:nvPr/>
        </p:nvSpPr>
        <p:spPr>
          <a:xfrm>
            <a:off x="8939605" y="5970494"/>
            <a:ext cx="2667896" cy="6237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install antivirus</a:t>
            </a:r>
          </a:p>
        </p:txBody>
      </p:sp>
    </p:spTree>
    <p:extLst>
      <p:ext uri="{BB962C8B-B14F-4D97-AF65-F5344CB8AC3E}">
        <p14:creationId xmlns:p14="http://schemas.microsoft.com/office/powerpoint/2010/main" val="229181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EB50020-2992-4447-8F97-8B8D7B55AEE2}"/>
              </a:ext>
            </a:extLst>
          </p:cNvPr>
          <p:cNvSpPr/>
          <p:nvPr/>
        </p:nvSpPr>
        <p:spPr>
          <a:xfrm>
            <a:off x="474940" y="373142"/>
            <a:ext cx="3303151" cy="27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Quiz: Phishing or Real?</a:t>
            </a:r>
            <a:endParaRPr lang="en-US" sz="2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4066A6-918B-45D1-BCD2-0205243AC67A}"/>
              </a:ext>
            </a:extLst>
          </p:cNvPr>
          <p:cNvSpPr/>
          <p:nvPr/>
        </p:nvSpPr>
        <p:spPr>
          <a:xfrm>
            <a:off x="474940" y="999053"/>
            <a:ext cx="13680519" cy="1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Mongolian Baiti" panose="03000500000000000000" pitchFamily="66" charset="0"/>
                <a:ea typeface="Open Sans" pitchFamily="34" charset="-122"/>
                <a:cs typeface="Mongolian Baiti" panose="03000500000000000000" pitchFamily="66" charset="0"/>
              </a:rPr>
              <a:t>Let's test your new skills! Examine the following email scenarios and determine which one is legitimate and which is a phishing attempt.</a:t>
            </a:r>
            <a:endParaRPr lang="en-US" sz="20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A7977C-1D49-4EB6-B975-CDB46E49E5FC}"/>
              </a:ext>
            </a:extLst>
          </p:cNvPr>
          <p:cNvSpPr/>
          <p:nvPr/>
        </p:nvSpPr>
        <p:spPr>
          <a:xfrm>
            <a:off x="474940" y="1453872"/>
            <a:ext cx="1832253" cy="16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Email Scenario A</a:t>
            </a:r>
            <a:endParaRPr lang="en-US" sz="14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0840FDE-2D6D-43BB-ABC7-1DD50956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0" y="1820229"/>
            <a:ext cx="6691313" cy="4763452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3EA4302D-73A6-4DE6-B1A1-EABB7B4F4F01}"/>
              </a:ext>
            </a:extLst>
          </p:cNvPr>
          <p:cNvSpPr/>
          <p:nvPr/>
        </p:nvSpPr>
        <p:spPr>
          <a:xfrm>
            <a:off x="596979" y="7080489"/>
            <a:ext cx="6691313" cy="1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the sender's address, the tone, and any requests made.</a:t>
            </a:r>
            <a:endParaRPr lang="en-US" sz="1600" b="1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6F970B8-6532-4EC5-9D41-706B68F7296B}"/>
              </a:ext>
            </a:extLst>
          </p:cNvPr>
          <p:cNvSpPr/>
          <p:nvPr/>
        </p:nvSpPr>
        <p:spPr>
          <a:xfrm>
            <a:off x="7471767" y="1453872"/>
            <a:ext cx="1832253" cy="162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Email Scenario B</a:t>
            </a:r>
            <a:endParaRPr lang="en-US" sz="14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9ACAF0EA-E24E-4305-AA59-230FFB21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67" y="1820229"/>
            <a:ext cx="6691313" cy="4763452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5DC94B6B-C554-4A9A-98B2-9EE1B0684933}"/>
              </a:ext>
            </a:extLst>
          </p:cNvPr>
          <p:cNvSpPr/>
          <p:nvPr/>
        </p:nvSpPr>
        <p:spPr>
          <a:xfrm>
            <a:off x="7939087" y="6787048"/>
            <a:ext cx="7315257" cy="893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Look for common phishing indicators: urgency, unusual links, </a:t>
            </a:r>
            <a:b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grammatical errors.</a:t>
            </a:r>
            <a:endParaRPr lang="en-US" sz="1400" b="1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0EF14009-E98D-4292-A9F9-4CA93F5A40EA}"/>
              </a:ext>
            </a:extLst>
          </p:cNvPr>
          <p:cNvSpPr/>
          <p:nvPr/>
        </p:nvSpPr>
        <p:spPr>
          <a:xfrm>
            <a:off x="474940" y="9091614"/>
            <a:ext cx="13680519" cy="369294"/>
          </a:xfrm>
          <a:prstGeom prst="roundRect">
            <a:avLst>
              <a:gd name="adj" fmla="val 3532"/>
            </a:avLst>
          </a:prstGeom>
          <a:solidFill>
            <a:srgbClr val="B6D6FC"/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3013FEC8-FB45-4128-8BB8-C8A761582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79" y="9274494"/>
            <a:ext cx="152638" cy="8687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EF482DA2-EB6D-4654-ACF3-28563AC9F85F}"/>
              </a:ext>
            </a:extLst>
          </p:cNvPr>
          <p:cNvSpPr/>
          <p:nvPr/>
        </p:nvSpPr>
        <p:spPr>
          <a:xfrm>
            <a:off x="871657" y="9244132"/>
            <a:ext cx="13161764" cy="1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critically about the details. Which one raises red flags?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119808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1CA61F7-5F92-472D-ABBE-BA77E3AB31CD}"/>
              </a:ext>
            </a:extLst>
          </p:cNvPr>
          <p:cNvSpPr/>
          <p:nvPr/>
        </p:nvSpPr>
        <p:spPr>
          <a:xfrm>
            <a:off x="793790" y="902732"/>
            <a:ext cx="10247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Conclusion: Your Role in Cybersecurity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E920499-46B4-42A1-AD44-5440A1F478FB}"/>
              </a:ext>
            </a:extLst>
          </p:cNvPr>
          <p:cNvSpPr/>
          <p:nvPr/>
        </p:nvSpPr>
        <p:spPr>
          <a:xfrm>
            <a:off x="793790" y="2065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attacks are pervasive, but with heightened awareness and a proactive approach, they are largely preventable.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50549F4-281B-4C39-B7AF-B0B5BFA196C2}"/>
              </a:ext>
            </a:extLst>
          </p:cNvPr>
          <p:cNvSpPr/>
          <p:nvPr/>
        </p:nvSpPr>
        <p:spPr>
          <a:xfrm>
            <a:off x="793790" y="3023354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D17ED05-4ACB-4B55-9411-ABD554F8E29C}"/>
              </a:ext>
            </a:extLst>
          </p:cNvPr>
          <p:cNvSpPr/>
          <p:nvPr/>
        </p:nvSpPr>
        <p:spPr>
          <a:xfrm>
            <a:off x="1020604" y="3476982"/>
            <a:ext cx="4830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Phishing is Common but Preventable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C1627F1-596B-4C58-A535-BCB618986B76}"/>
              </a:ext>
            </a:extLst>
          </p:cNvPr>
          <p:cNvSpPr/>
          <p:nvPr/>
        </p:nvSpPr>
        <p:spPr>
          <a:xfrm>
            <a:off x="1020604" y="39674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It’s a constant threat, but your understanding and vigilance make a significant difference.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CB30CC2-57B0-4F25-BE82-6F3F2D82F06A}"/>
              </a:ext>
            </a:extLst>
          </p:cNvPr>
          <p:cNvSpPr/>
          <p:nvPr/>
        </p:nvSpPr>
        <p:spPr>
          <a:xfrm>
            <a:off x="7400211" y="2683192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4F31B53-769A-460F-A06B-BA195D1C069F}"/>
              </a:ext>
            </a:extLst>
          </p:cNvPr>
          <p:cNvSpPr/>
          <p:nvPr/>
        </p:nvSpPr>
        <p:spPr>
          <a:xfrm>
            <a:off x="7627025" y="3136821"/>
            <a:ext cx="3003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Think Before You Click</a:t>
            </a: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496CFE9-943F-479C-954E-4B3CA8F22DC8}"/>
              </a:ext>
            </a:extLst>
          </p:cNvPr>
          <p:cNvSpPr/>
          <p:nvPr/>
        </p:nvSpPr>
        <p:spPr>
          <a:xfrm>
            <a:off x="7627025" y="362723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Always pause and analyze emails, especially those requesting sensitive information or urgent action.</a:t>
            </a:r>
            <a:endParaRPr lang="en-US" sz="17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75D13EAF-1AD8-422D-B469-2AC8217F4710}"/>
              </a:ext>
            </a:extLst>
          </p:cNvPr>
          <p:cNvSpPr/>
          <p:nvPr/>
        </p:nvSpPr>
        <p:spPr>
          <a:xfrm>
            <a:off x="793790" y="5430203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50A7563-674D-4AB6-A574-98554DFCD20A}"/>
              </a:ext>
            </a:extLst>
          </p:cNvPr>
          <p:cNvSpPr/>
          <p:nvPr/>
        </p:nvSpPr>
        <p:spPr>
          <a:xfrm>
            <a:off x="1020604" y="5883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Trust Your Instincts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299FDF9-8E2A-4E1B-BFE0-B6898247C8C6}"/>
              </a:ext>
            </a:extLst>
          </p:cNvPr>
          <p:cNvSpPr/>
          <p:nvPr/>
        </p:nvSpPr>
        <p:spPr>
          <a:xfrm>
            <a:off x="1020604" y="637424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an email or message feels suspicious, it likely is. Err on the side of caution.</a:t>
            </a:r>
            <a:endParaRPr lang="en-US" sz="17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CAE8E905-CF7E-48DF-843A-5D3788D2AAB8}"/>
              </a:ext>
            </a:extLst>
          </p:cNvPr>
          <p:cNvSpPr/>
          <p:nvPr/>
        </p:nvSpPr>
        <p:spPr>
          <a:xfrm>
            <a:off x="7400211" y="5090041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9BCDC76-145C-45B6-819F-E94FB08EA535}"/>
              </a:ext>
            </a:extLst>
          </p:cNvPr>
          <p:cNvSpPr/>
          <p:nvPr/>
        </p:nvSpPr>
        <p:spPr>
          <a:xfrm>
            <a:off x="7627025" y="5543669"/>
            <a:ext cx="3981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Cybersecurity Starts With You!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27B69D9-0D5A-4909-8806-7D1C2B2C5EA4}"/>
              </a:ext>
            </a:extLst>
          </p:cNvPr>
          <p:cNvSpPr/>
          <p:nvPr/>
        </p:nvSpPr>
        <p:spPr>
          <a:xfrm>
            <a:off x="7627025" y="6034088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employee is a critical line of defense against cyber threats. Your awareness protects us all.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8294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692F05-403F-4FAA-AEAD-F0EEBE5C64DE}"/>
              </a:ext>
            </a:extLst>
          </p:cNvPr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A7287-D9BC-4147-869C-0480DF894370}"/>
              </a:ext>
            </a:extLst>
          </p:cNvPr>
          <p:cNvSpPr/>
          <p:nvPr/>
        </p:nvSpPr>
        <p:spPr>
          <a:xfrm>
            <a:off x="2776677" y="2668249"/>
            <a:ext cx="950855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88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What is Phishing ?</a:t>
            </a:r>
            <a:endParaRPr lang="en-US" sz="8800" b="1" cap="none" spc="0" dirty="0">
              <a:ln w="13462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419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910" y="231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Phishing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824271" y="3355391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2350" y="3350002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Deceptive Tactics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Attackers use fraudulent communications to trick individuals into revealing sensitive information.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86244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86244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Impersonation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3395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masquerade as trusted entities such as banks, government agencies, or well-known companies to gain credibility.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86244"/>
            <a:ext cx="4196358" cy="2819519"/>
          </a:xfrm>
          <a:prstGeom prst="roundRect">
            <a:avLst>
              <a:gd name="adj" fmla="val 5189"/>
            </a:avLst>
          </a:prstGeom>
          <a:noFill/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86244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Information 'Fishing'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3395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term "phishing" is derived from "fishing" because attackers are "fishing" for your personal data, hoping you'll take the bait.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436A6-5246-4AA8-BFED-8987B1EBBD9D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AA882DC0-3049-435F-B87B-707597CBA825}"/>
              </a:ext>
            </a:extLst>
          </p:cNvPr>
          <p:cNvSpPr txBox="1"/>
          <p:nvPr/>
        </p:nvSpPr>
        <p:spPr>
          <a:xfrm>
            <a:off x="1282135" y="84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48" name="Text 0">
            <a:extLst>
              <a:ext uri="{FF2B5EF4-FFF2-40B4-BE49-F238E27FC236}">
                <a16:creationId xmlns:a16="http://schemas.microsoft.com/office/drawing/2014/main" id="{95A2B2D8-274B-4B88-B244-D68A0224E502}"/>
              </a:ext>
            </a:extLst>
          </p:cNvPr>
          <p:cNvSpPr/>
          <p:nvPr/>
        </p:nvSpPr>
        <p:spPr>
          <a:xfrm>
            <a:off x="832289" y="602508"/>
            <a:ext cx="5602367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Why Phishing is Dangerous</a:t>
            </a:r>
            <a:endParaRPr lang="en-US" sz="3450" dirty="0"/>
          </a:p>
          <a:p>
            <a:pPr marL="0" indent="0" algn="l">
              <a:lnSpc>
                <a:spcPts val="4350"/>
              </a:lnSpc>
              <a:buNone/>
            </a:pPr>
            <a:endParaRPr lang="en-US" sz="3450" dirty="0"/>
          </a:p>
        </p:txBody>
      </p:sp>
      <p:sp>
        <p:nvSpPr>
          <p:cNvPr id="49" name="Shape 1">
            <a:extLst>
              <a:ext uri="{FF2B5EF4-FFF2-40B4-BE49-F238E27FC236}">
                <a16:creationId xmlns:a16="http://schemas.microsoft.com/office/drawing/2014/main" id="{DD48EB32-B960-4033-B27A-6756785FCD4C}"/>
              </a:ext>
            </a:extLst>
          </p:cNvPr>
          <p:cNvSpPr/>
          <p:nvPr/>
        </p:nvSpPr>
        <p:spPr>
          <a:xfrm>
            <a:off x="832289" y="1434339"/>
            <a:ext cx="709970" cy="1065014"/>
          </a:xfrm>
          <a:prstGeom prst="roundRect">
            <a:avLst>
              <a:gd name="adj" fmla="val 360051"/>
            </a:avLst>
          </a:prstGeom>
          <a:solidFill>
            <a:srgbClr val="E0E0EC"/>
          </a:solidFill>
          <a:ln/>
        </p:spPr>
      </p:sp>
      <p:sp>
        <p:nvSpPr>
          <p:cNvPr id="50" name="Text 2">
            <a:extLst>
              <a:ext uri="{FF2B5EF4-FFF2-40B4-BE49-F238E27FC236}">
                <a16:creationId xmlns:a16="http://schemas.microsoft.com/office/drawing/2014/main" id="{00636382-E9C3-4907-A749-C42FF89A5737}"/>
              </a:ext>
            </a:extLst>
          </p:cNvPr>
          <p:cNvSpPr/>
          <p:nvPr/>
        </p:nvSpPr>
        <p:spPr>
          <a:xfrm>
            <a:off x="1054102" y="1878144"/>
            <a:ext cx="2662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050" dirty="0"/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BBC55631-368E-43A4-BEF0-44CD3F8969CE}"/>
              </a:ext>
            </a:extLst>
          </p:cNvPr>
          <p:cNvSpPr/>
          <p:nvPr/>
        </p:nvSpPr>
        <p:spPr>
          <a:xfrm>
            <a:off x="1719661" y="1689430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Financial Loss</a:t>
            </a:r>
            <a:endParaRPr lang="en-US" sz="1700" dirty="0"/>
          </a:p>
        </p:txBody>
      </p:sp>
      <p:sp>
        <p:nvSpPr>
          <p:cNvPr id="52" name="Text 4">
            <a:extLst>
              <a:ext uri="{FF2B5EF4-FFF2-40B4-BE49-F238E27FC236}">
                <a16:creationId xmlns:a16="http://schemas.microsoft.com/office/drawing/2014/main" id="{AA2F5996-78B5-4A6A-9E38-208FDD0FC346}"/>
              </a:ext>
            </a:extLst>
          </p:cNvPr>
          <p:cNvSpPr/>
          <p:nvPr/>
        </p:nvSpPr>
        <p:spPr>
          <a:xfrm>
            <a:off x="1719661" y="1931305"/>
            <a:ext cx="1218997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can lead to unauthorized access and depletion of bank accounts and other financial assets.</a:t>
            </a:r>
            <a:endParaRPr lang="en-US" sz="1350" dirty="0"/>
          </a:p>
        </p:txBody>
      </p:sp>
      <p:sp>
        <p:nvSpPr>
          <p:cNvPr id="53" name="Shape 5">
            <a:extLst>
              <a:ext uri="{FF2B5EF4-FFF2-40B4-BE49-F238E27FC236}">
                <a16:creationId xmlns:a16="http://schemas.microsoft.com/office/drawing/2014/main" id="{A57D5EA7-299A-4833-9B8A-B0D868DA5ADB}"/>
              </a:ext>
            </a:extLst>
          </p:cNvPr>
          <p:cNvSpPr/>
          <p:nvPr/>
        </p:nvSpPr>
        <p:spPr>
          <a:xfrm>
            <a:off x="832289" y="2710153"/>
            <a:ext cx="709970" cy="1065014"/>
          </a:xfrm>
          <a:prstGeom prst="roundRect">
            <a:avLst>
              <a:gd name="adj" fmla="val 360051"/>
            </a:avLst>
          </a:prstGeom>
          <a:solidFill>
            <a:srgbClr val="E0E0EC"/>
          </a:solidFill>
          <a:ln/>
        </p:spPr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29894070-97CF-4C13-86FC-DBDF1F82CDCB}"/>
              </a:ext>
            </a:extLst>
          </p:cNvPr>
          <p:cNvSpPr/>
          <p:nvPr/>
        </p:nvSpPr>
        <p:spPr>
          <a:xfrm>
            <a:off x="1054102" y="3076270"/>
            <a:ext cx="2662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050" dirty="0"/>
          </a:p>
        </p:txBody>
      </p:sp>
      <p:sp>
        <p:nvSpPr>
          <p:cNvPr id="55" name="Text 7">
            <a:extLst>
              <a:ext uri="{FF2B5EF4-FFF2-40B4-BE49-F238E27FC236}">
                <a16:creationId xmlns:a16="http://schemas.microsoft.com/office/drawing/2014/main" id="{F12BFBCF-7CD3-4235-9929-73D19D8D2021}"/>
              </a:ext>
            </a:extLst>
          </p:cNvPr>
          <p:cNvSpPr/>
          <p:nvPr/>
        </p:nvSpPr>
        <p:spPr>
          <a:xfrm>
            <a:off x="1719661" y="2887556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Theft</a:t>
            </a:r>
            <a:endParaRPr lang="en-US" sz="1700" dirty="0"/>
          </a:p>
        </p:txBody>
      </p:sp>
      <p:sp>
        <p:nvSpPr>
          <p:cNvPr id="56" name="Text 8">
            <a:extLst>
              <a:ext uri="{FF2B5EF4-FFF2-40B4-BE49-F238E27FC236}">
                <a16:creationId xmlns:a16="http://schemas.microsoft.com/office/drawing/2014/main" id="{4873F2C0-2B17-4D16-B812-74D3D1C263EA}"/>
              </a:ext>
            </a:extLst>
          </p:cNvPr>
          <p:cNvSpPr/>
          <p:nvPr/>
        </p:nvSpPr>
        <p:spPr>
          <a:xfrm>
            <a:off x="1719661" y="3271413"/>
            <a:ext cx="1218997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 data, including login credentials, credit card numbers, and social security numbers, can be stolen.</a:t>
            </a:r>
            <a:endParaRPr lang="en-US" sz="1350" dirty="0"/>
          </a:p>
        </p:txBody>
      </p:sp>
      <p:sp>
        <p:nvSpPr>
          <p:cNvPr id="57" name="Shape 9">
            <a:extLst>
              <a:ext uri="{FF2B5EF4-FFF2-40B4-BE49-F238E27FC236}">
                <a16:creationId xmlns:a16="http://schemas.microsoft.com/office/drawing/2014/main" id="{BA00F629-5C40-450A-901A-64CF3838F601}"/>
              </a:ext>
            </a:extLst>
          </p:cNvPr>
          <p:cNvSpPr/>
          <p:nvPr/>
        </p:nvSpPr>
        <p:spPr>
          <a:xfrm>
            <a:off x="832289" y="3908279"/>
            <a:ext cx="709970" cy="1065014"/>
          </a:xfrm>
          <a:prstGeom prst="roundRect">
            <a:avLst>
              <a:gd name="adj" fmla="val 360051"/>
            </a:avLst>
          </a:prstGeom>
          <a:solidFill>
            <a:srgbClr val="E0E0EC"/>
          </a:solidFill>
          <a:ln/>
        </p:spPr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671E3E-B734-48C1-8FFD-67311669BF2D}"/>
              </a:ext>
            </a:extLst>
          </p:cNvPr>
          <p:cNvSpPr/>
          <p:nvPr/>
        </p:nvSpPr>
        <p:spPr>
          <a:xfrm>
            <a:off x="1054102" y="4274396"/>
            <a:ext cx="2662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15A339B1-C568-46A6-B4EE-FCDB4E36A694}"/>
              </a:ext>
            </a:extLst>
          </p:cNvPr>
          <p:cNvSpPr/>
          <p:nvPr/>
        </p:nvSpPr>
        <p:spPr>
          <a:xfrm>
            <a:off x="1719661" y="4085682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System Compromise</a:t>
            </a:r>
            <a:endParaRPr lang="en-US" sz="17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8B261C9B-1DFD-44B7-892C-526B65385AC8}"/>
              </a:ext>
            </a:extLst>
          </p:cNvPr>
          <p:cNvSpPr/>
          <p:nvPr/>
        </p:nvSpPr>
        <p:spPr>
          <a:xfrm>
            <a:off x="1719661" y="4469539"/>
            <a:ext cx="1218997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Attackers can gain unauthorized access to corporate or educational systems, leading to data breaches and operational disruptions.</a:t>
            </a:r>
            <a:endParaRPr lang="en-US" sz="1350" dirty="0"/>
          </a:p>
        </p:txBody>
      </p:sp>
      <p:sp>
        <p:nvSpPr>
          <p:cNvPr id="61" name="Shape 13">
            <a:extLst>
              <a:ext uri="{FF2B5EF4-FFF2-40B4-BE49-F238E27FC236}">
                <a16:creationId xmlns:a16="http://schemas.microsoft.com/office/drawing/2014/main" id="{056C3AAB-D180-4A52-B942-D3C25E908A2B}"/>
              </a:ext>
            </a:extLst>
          </p:cNvPr>
          <p:cNvSpPr/>
          <p:nvPr/>
        </p:nvSpPr>
        <p:spPr>
          <a:xfrm>
            <a:off x="832289" y="5106405"/>
            <a:ext cx="709970" cy="1065014"/>
          </a:xfrm>
          <a:prstGeom prst="roundRect">
            <a:avLst>
              <a:gd name="adj" fmla="val 360051"/>
            </a:avLst>
          </a:prstGeom>
          <a:solidFill>
            <a:srgbClr val="E0E0EC"/>
          </a:solidFill>
          <a:ln/>
        </p:spPr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66F108E8-BB9E-4173-890B-35A97D256A72}"/>
              </a:ext>
            </a:extLst>
          </p:cNvPr>
          <p:cNvSpPr/>
          <p:nvPr/>
        </p:nvSpPr>
        <p:spPr>
          <a:xfrm>
            <a:off x="1054102" y="5472522"/>
            <a:ext cx="2662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050" dirty="0"/>
          </a:p>
        </p:txBody>
      </p:sp>
      <p:sp>
        <p:nvSpPr>
          <p:cNvPr id="63" name="Text 15">
            <a:extLst>
              <a:ext uri="{FF2B5EF4-FFF2-40B4-BE49-F238E27FC236}">
                <a16:creationId xmlns:a16="http://schemas.microsoft.com/office/drawing/2014/main" id="{A7D991C3-AAC9-45D9-BCA4-DCBBA78CC8BF}"/>
              </a:ext>
            </a:extLst>
          </p:cNvPr>
          <p:cNvSpPr/>
          <p:nvPr/>
        </p:nvSpPr>
        <p:spPr>
          <a:xfrm>
            <a:off x="1719661" y="5283808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Identity Theft</a:t>
            </a:r>
            <a:endParaRPr lang="en-US" sz="1700" dirty="0"/>
          </a:p>
        </p:txBody>
      </p:sp>
      <p:sp>
        <p:nvSpPr>
          <p:cNvPr id="64" name="Text 16">
            <a:extLst>
              <a:ext uri="{FF2B5EF4-FFF2-40B4-BE49-F238E27FC236}">
                <a16:creationId xmlns:a16="http://schemas.microsoft.com/office/drawing/2014/main" id="{16D52D0B-FF43-40AC-8438-08998E5855E9}"/>
              </a:ext>
            </a:extLst>
          </p:cNvPr>
          <p:cNvSpPr/>
          <p:nvPr/>
        </p:nvSpPr>
        <p:spPr>
          <a:xfrm>
            <a:off x="1719661" y="5667665"/>
            <a:ext cx="1218997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Stolen personal information can be used for identity theft, leading to fraudulent activities in your name.</a:t>
            </a:r>
            <a:endParaRPr lang="en-US" sz="1350" dirty="0"/>
          </a:p>
        </p:txBody>
      </p:sp>
      <p:sp>
        <p:nvSpPr>
          <p:cNvPr id="65" name="Shape 17">
            <a:extLst>
              <a:ext uri="{FF2B5EF4-FFF2-40B4-BE49-F238E27FC236}">
                <a16:creationId xmlns:a16="http://schemas.microsoft.com/office/drawing/2014/main" id="{E98109F7-99AF-4C1C-ABDF-97E262FCADF5}"/>
              </a:ext>
            </a:extLst>
          </p:cNvPr>
          <p:cNvSpPr/>
          <p:nvPr/>
        </p:nvSpPr>
        <p:spPr>
          <a:xfrm>
            <a:off x="832289" y="6304531"/>
            <a:ext cx="709970" cy="1306592"/>
          </a:xfrm>
          <a:prstGeom prst="roundRect">
            <a:avLst>
              <a:gd name="adj" fmla="val 360051"/>
            </a:avLst>
          </a:prstGeom>
          <a:solidFill>
            <a:srgbClr val="E0E0EC"/>
          </a:solidFill>
          <a:ln/>
        </p:spPr>
      </p:sp>
      <p:sp>
        <p:nvSpPr>
          <p:cNvPr id="66" name="Text 18">
            <a:extLst>
              <a:ext uri="{FF2B5EF4-FFF2-40B4-BE49-F238E27FC236}">
                <a16:creationId xmlns:a16="http://schemas.microsoft.com/office/drawing/2014/main" id="{9CAAA81A-26EC-437A-8251-98157E932913}"/>
              </a:ext>
            </a:extLst>
          </p:cNvPr>
          <p:cNvSpPr/>
          <p:nvPr/>
        </p:nvSpPr>
        <p:spPr>
          <a:xfrm>
            <a:off x="1054102" y="6791377"/>
            <a:ext cx="26622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2050" dirty="0"/>
          </a:p>
        </p:txBody>
      </p:sp>
      <p:sp>
        <p:nvSpPr>
          <p:cNvPr id="67" name="Text 19">
            <a:extLst>
              <a:ext uri="{FF2B5EF4-FFF2-40B4-BE49-F238E27FC236}">
                <a16:creationId xmlns:a16="http://schemas.microsoft.com/office/drawing/2014/main" id="{B8AA2C73-D7B4-41CA-9A26-F64F0B237908}"/>
              </a:ext>
            </a:extLst>
          </p:cNvPr>
          <p:cNvSpPr/>
          <p:nvPr/>
        </p:nvSpPr>
        <p:spPr>
          <a:xfrm>
            <a:off x="1719661" y="6481934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Major Incidents</a:t>
            </a:r>
            <a:endParaRPr lang="en-US" sz="1700" dirty="0"/>
          </a:p>
        </p:txBody>
      </p:sp>
      <p:sp>
        <p:nvSpPr>
          <p:cNvPr id="68" name="Text 20">
            <a:extLst>
              <a:ext uri="{FF2B5EF4-FFF2-40B4-BE49-F238E27FC236}">
                <a16:creationId xmlns:a16="http://schemas.microsoft.com/office/drawing/2014/main" id="{BA6C57DD-4D5C-4A2D-8C88-7C74C39A6357}"/>
              </a:ext>
            </a:extLst>
          </p:cNvPr>
          <p:cNvSpPr/>
          <p:nvPr/>
        </p:nvSpPr>
        <p:spPr>
          <a:xfrm>
            <a:off x="1719661" y="6865791"/>
            <a:ext cx="12189976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 tech giants like Facebook and Google have suffered millions in losses due to sophisticated phishing schemes, highlighting the widespread threat.</a:t>
            </a:r>
            <a:endParaRPr lang="en-US" sz="135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6B3C96-F922-42C2-8CBE-660820EB6A12}"/>
              </a:ext>
            </a:extLst>
          </p:cNvPr>
          <p:cNvSpPr/>
          <p:nvPr/>
        </p:nvSpPr>
        <p:spPr>
          <a:xfrm>
            <a:off x="12792817" y="7296518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4" grpId="0" animBg="1"/>
      <p:bldP spid="58" grpId="0" animBg="1"/>
      <p:bldP spid="62" grpId="0" animBg="1"/>
      <p:bldP spid="63" grpId="0" animBg="1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8559"/>
            <a:ext cx="7086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Real-World Phishing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85446" y="312448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$100M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16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Google's Loss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0652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and Facebook were defrauded of over $100 million through a fake invoice phishing scam between 2013 and 2015.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08431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Employees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16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Twitter Hack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0652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2020, several Twitter employees were tricked by phishing emails masquerading as internal IT communications, leading to high-profile account compromises.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08431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Breach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116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 Breach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0652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2013 Target data breach, affecting millions of customers, was traced back to a phishing attack on a third-party vendor.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86CB4-AE2C-4BC0-B2B7-A5AC5FB7789A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60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How Phishing Works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6527244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Email Scams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receive an email with a deceptive call to action, such as "Click here to verify your account!" or "Update your billing information."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73555"/>
            <a:ext cx="6527244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SMS (Smishing)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text message might claim your parcel is stuck and demand a small fee, e.g., "Your parcel is stuck. Pay ₹50 here."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691777"/>
            <a:ext cx="6527244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103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Fake Websites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Clicking a link directs you to a convincing fake website that mimics a legitimate one, designed to steal your login credentials or personal data.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777"/>
            <a:ext cx="6527244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mechanism is tricking you into taking an action: clicking a malicious link, downloading an infected attachment, or entering sensitive information.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F9F37-79F4-4F71-9C0B-B79FDFA3E9ED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4694"/>
            <a:ext cx="6456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Signs of Phishing Emails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759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01014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2527102"/>
            <a:ext cx="3899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Grammar and Spelling Errors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33951" y="3017520"/>
            <a:ext cx="60394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Legitimate organizations rarely send emails with obvious grammatical mistakes or typos. These are common red flags in phishing attempts.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64759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01014"/>
          </a:solidFill>
          <a:ln/>
        </p:spPr>
      </p:sp>
      <p:sp>
        <p:nvSpPr>
          <p:cNvPr id="7" name="Text 5"/>
          <p:cNvSpPr/>
          <p:nvPr/>
        </p:nvSpPr>
        <p:spPr>
          <a:xfrm>
            <a:off x="7797046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Suspicious Links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97046" y="3017520"/>
            <a:ext cx="6039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Hover over links (without clicking) to check the URL. Look for misspellings, extra characters, or domains that don't match the purported sender (e.g., "paypa1.com" instead of "paypal.com").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4324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01014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4922758"/>
            <a:ext cx="4237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Urgent or Threatening Language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951" y="5413177"/>
            <a:ext cx="60394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emails often create a sense of urgency or fear, threatening account closure, service interruption, or legal action if you don't respond immediately.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504324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7797046" y="4922758"/>
            <a:ext cx="3717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Unusual Sender Information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97046" y="5413177"/>
            <a:ext cx="6039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the sender's full email address. It might look legitimate at first glance but contain subtle discrepancies or be from a generic email provider (e.g., @gmail.com for a bank).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065C7-126B-4A0A-ABD7-F0029645ACB2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2444"/>
            <a:ext cx="4568547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Fake Website vs. Real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9604" y="1530191"/>
            <a:ext cx="309800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Legitimate PayPal Login Page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4" y="2021205"/>
            <a:ext cx="6452711" cy="44149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9604" y="6641663"/>
            <a:ext cx="645271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URL: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rgbClr val="0066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https://www.paypal.com/login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Notice the secure "https://" and the correct domain name.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705" y="1530191"/>
            <a:ext cx="246638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Fake PayPal Login Page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05" y="2021205"/>
            <a:ext cx="6452711" cy="44149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5705" y="6641663"/>
            <a:ext cx="6452711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URL: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rgbClr val="CC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http://paypal-verify.co/login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Beware of "http://" (not secure) or misspelled domains like "paypa1.com" or additional words in the domain.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9604" y="7888843"/>
            <a:ext cx="1335119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Always verify the URL in your browser's address bar. Phishing sites often have slight variations, misspellings, or unusual subdomains.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5BF21-9322-4DB9-A3FC-1BD86EF7A73B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5775"/>
            <a:ext cx="7507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Anatomy of a Phishing Email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471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Sender Address: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Often slightly misspelled or from a generic domain (e.g., "support@amaz0n.com" instead of "support@amazon.com").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Grammar &amp; Spelling: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Look for noticeable errors that suggest a lack of professionalism.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Urgent Tone: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Messages that demand immediate action due to a "problem" with your account, threatening suspension or closure.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629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Suspicious Links: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Links that don't match the sender's actual domain when you hover over them.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680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Salutation: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Instead of addressing you by name, they might use "Dear Customer" or "Dear User."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FF985-E6EB-4D42-B656-AA0769F39379}"/>
              </a:ext>
            </a:extLst>
          </p:cNvPr>
          <p:cNvSpPr/>
          <p:nvPr/>
        </p:nvSpPr>
        <p:spPr>
          <a:xfrm>
            <a:off x="12726296" y="7293685"/>
            <a:ext cx="1796528" cy="828339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1192</Words>
  <Application>Microsoft Office PowerPoint</Application>
  <PresentationFormat>Custom</PresentationFormat>
  <Paragraphs>112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Mongolian Baiti</vt:lpstr>
      <vt:lpstr>Playfair Display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 Ni</cp:lastModifiedBy>
  <cp:revision>14</cp:revision>
  <dcterms:created xsi:type="dcterms:W3CDTF">2025-07-10T19:21:35Z</dcterms:created>
  <dcterms:modified xsi:type="dcterms:W3CDTF">2025-07-10T21:06:33Z</dcterms:modified>
</cp:coreProperties>
</file>